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Fai clic per spostare la diapositiva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2000" spc="-1" strike="noStrike">
                <a:latin typeface="Arial"/>
              </a:rPr>
              <a:t>Fai clic per modificare il formato delle note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1400" spc="-1" strike="noStrike">
                <a:latin typeface="Times New Roman"/>
              </a:rPr>
              <a:t>&lt;intestazione&gt;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it-IT" sz="1400" spc="-1" strike="noStrike">
                <a:latin typeface="Times New Roman"/>
              </a:rPr>
              <a:t>&lt;data/ora&gt;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it-IT" sz="1400" spc="-1" strike="noStrike">
                <a:latin typeface="Times New Roman"/>
              </a:rPr>
              <a:t>&lt;piè di pagina&gt;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47ACA1F5-D5AB-41ED-A255-72FE8C86E3A9}" type="slidenum">
              <a:rPr b="0" lang="it-IT" sz="1400" spc="-1" strike="noStrike">
                <a:latin typeface="Times New Roman"/>
              </a:rPr>
              <a:t>&lt;numero&gt;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320" cy="400716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EB64760-1230-4A14-8FE1-09ACF0F42AFA}" type="slidenum">
              <a:rPr b="0" lang="it-IT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0520" cy="360540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120" cy="420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4281480" y="10155240"/>
            <a:ext cx="32734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F06AEAE-9655-4C43-A5D8-D161FC3287F7}" type="slidenum">
              <a:rPr b="0" lang="it-IT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0520" cy="360540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120" cy="420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4281480" y="10155240"/>
            <a:ext cx="32734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BE9BDFA-4417-408A-B598-F489331C4F94}" type="slidenum">
              <a:rPr b="0" lang="it-IT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0520" cy="360540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120" cy="420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281480" y="10155240"/>
            <a:ext cx="32734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D550BEE-C151-44CE-971E-2D40035A069F}" type="slidenum">
              <a:rPr b="0" lang="it-IT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0520" cy="360540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120" cy="420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4281480" y="10155240"/>
            <a:ext cx="327348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11D8336-E7D6-46AE-842D-8D7703D3E4F0}" type="slidenum">
              <a:rPr b="0" lang="it-IT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Fai clic per modificare il formato 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Fai clic per modificare il formato 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2"/>
          <p:cNvSpPr/>
          <p:nvPr/>
        </p:nvSpPr>
        <p:spPr>
          <a:xfrm>
            <a:off x="-3960" y="3249720"/>
            <a:ext cx="1207188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Studio e realizzazione di un prototipo di un sistema basato su blockchain per il mobility as a service</a:t>
            </a:r>
            <a:endParaRPr b="0" lang="it-IT" sz="3200" spc="-1" strike="noStrike">
              <a:latin typeface="Arial"/>
            </a:endParaRPr>
          </a:p>
        </p:txBody>
      </p:sp>
      <p:sp>
        <p:nvSpPr>
          <p:cNvPr id="83" name="Rettangolo 84"/>
          <p:cNvSpPr/>
          <p:nvPr/>
        </p:nvSpPr>
        <p:spPr>
          <a:xfrm>
            <a:off x="275400" y="5047920"/>
            <a:ext cx="3997440" cy="90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Candidato: Giorgio Mecca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Matricola: 880847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84" name="Rettangolo 5"/>
          <p:cNvSpPr/>
          <p:nvPr/>
        </p:nvSpPr>
        <p:spPr>
          <a:xfrm>
            <a:off x="7562520" y="5004000"/>
            <a:ext cx="440928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Relatore: Claudio Schifanella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85" name="Immagine 2" descr=""/>
          <p:cNvPicPr/>
          <p:nvPr/>
        </p:nvPicPr>
        <p:blipFill>
          <a:blip r:embed="rId1"/>
          <a:stretch/>
        </p:blipFill>
        <p:spPr>
          <a:xfrm>
            <a:off x="4628160" y="145800"/>
            <a:ext cx="2741760" cy="2746440"/>
          </a:xfrm>
          <a:prstGeom prst="rect">
            <a:avLst/>
          </a:prstGeom>
          <a:ln w="0">
            <a:noFill/>
          </a:ln>
        </p:spPr>
      </p:pic>
      <p:sp>
        <p:nvSpPr>
          <p:cNvPr id="86" name="CasellaDiTesto 2"/>
          <p:cNvSpPr/>
          <p:nvPr/>
        </p:nvSpPr>
        <p:spPr>
          <a:xfrm>
            <a:off x="7211880" y="2140560"/>
            <a:ext cx="3950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Università degli Studi di Torino Facoltà di Scienze della Natura Corso di Laurea in Informatica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magine 4" descr=""/>
          <p:cNvPicPr/>
          <p:nvPr/>
        </p:nvPicPr>
        <p:blipFill>
          <a:blip r:embed="rId1"/>
          <a:stretch/>
        </p:blipFill>
        <p:spPr>
          <a:xfrm rot="8340000">
            <a:off x="5552280" y="2081160"/>
            <a:ext cx="1570680" cy="1414080"/>
          </a:xfrm>
          <a:prstGeom prst="rect">
            <a:avLst/>
          </a:prstGeom>
          <a:ln w="0">
            <a:noFill/>
          </a:ln>
        </p:spPr>
      </p:pic>
      <p:pic>
        <p:nvPicPr>
          <p:cNvPr id="185" name="Immagine 19" descr=""/>
          <p:cNvPicPr/>
          <p:nvPr/>
        </p:nvPicPr>
        <p:blipFill>
          <a:blip r:embed="rId2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7854480" y="475920"/>
            <a:ext cx="222912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1239120" y="149760"/>
            <a:ext cx="46015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Informazioni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189" name="Immagine 182" descr=""/>
          <p:cNvPicPr/>
          <p:nvPr/>
        </p:nvPicPr>
        <p:blipFill>
          <a:blip r:embed="rId3"/>
          <a:stretch/>
        </p:blipFill>
        <p:spPr>
          <a:xfrm>
            <a:off x="5755680" y="905040"/>
            <a:ext cx="1159920" cy="648360"/>
          </a:xfrm>
          <a:prstGeom prst="rect">
            <a:avLst/>
          </a:prstGeom>
          <a:ln w="0">
            <a:noFill/>
          </a:ln>
        </p:spPr>
      </p:pic>
      <p:pic>
        <p:nvPicPr>
          <p:cNvPr id="190" name="Immagine 7" descr=""/>
          <p:cNvPicPr/>
          <p:nvPr/>
        </p:nvPicPr>
        <p:blipFill>
          <a:blip r:embed="rId4"/>
          <a:stretch/>
        </p:blipFill>
        <p:spPr>
          <a:xfrm>
            <a:off x="5724000" y="1555920"/>
            <a:ext cx="1191600" cy="892800"/>
          </a:xfrm>
          <a:prstGeom prst="rect">
            <a:avLst/>
          </a:prstGeom>
          <a:ln w="0">
            <a:noFill/>
          </a:ln>
        </p:spPr>
      </p:pic>
      <p:pic>
        <p:nvPicPr>
          <p:cNvPr id="191" name="Immagine 7" descr=""/>
          <p:cNvPicPr/>
          <p:nvPr/>
        </p:nvPicPr>
        <p:blipFill>
          <a:blip r:embed="rId5"/>
          <a:stretch/>
        </p:blipFill>
        <p:spPr>
          <a:xfrm>
            <a:off x="1823400" y="1537560"/>
            <a:ext cx="1191600" cy="892800"/>
          </a:xfrm>
          <a:prstGeom prst="rect">
            <a:avLst/>
          </a:prstGeom>
          <a:ln w="0">
            <a:noFill/>
          </a:ln>
        </p:spPr>
      </p:pic>
      <p:pic>
        <p:nvPicPr>
          <p:cNvPr id="192" name="Immagine 7" descr=""/>
          <p:cNvPicPr/>
          <p:nvPr/>
        </p:nvPicPr>
        <p:blipFill>
          <a:blip r:embed="rId6"/>
          <a:stretch/>
        </p:blipFill>
        <p:spPr>
          <a:xfrm>
            <a:off x="9828000" y="1555920"/>
            <a:ext cx="1191600" cy="892800"/>
          </a:xfrm>
          <a:prstGeom prst="rect">
            <a:avLst/>
          </a:prstGeom>
          <a:ln w="0">
            <a:noFill/>
          </a:ln>
        </p:spPr>
      </p:pic>
      <p:sp>
        <p:nvSpPr>
          <p:cNvPr id="193" name="TextShape 6"/>
          <p:cNvSpPr/>
          <p:nvPr/>
        </p:nvSpPr>
        <p:spPr>
          <a:xfrm>
            <a:off x="1980000" y="2491920"/>
            <a:ext cx="126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4" name="TextShape 7"/>
          <p:cNvSpPr/>
          <p:nvPr/>
        </p:nvSpPr>
        <p:spPr>
          <a:xfrm>
            <a:off x="5757120" y="2602080"/>
            <a:ext cx="1191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STAND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5" name="TextShape 8"/>
          <p:cNvSpPr/>
          <p:nvPr/>
        </p:nvSpPr>
        <p:spPr>
          <a:xfrm>
            <a:off x="10014120" y="2347920"/>
            <a:ext cx="129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6" name="Rettangolo 193"/>
          <p:cNvSpPr/>
          <p:nvPr/>
        </p:nvSpPr>
        <p:spPr>
          <a:xfrm>
            <a:off x="1981080" y="3769560"/>
            <a:ext cx="7018200" cy="261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 dati raccolti vengono salvati utilizzando un database centralizzato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 dati corrispondono ad una Tratta effettuata da: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 utente / dipendente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 determinato veicolo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Varie Fermate / Stand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Più tratte sono raggruppate utilizzando un unico identificativo chiamato ID Hash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97" name="Immagine 19" descr=""/>
          <p:cNvPicPr/>
          <p:nvPr/>
        </p:nvPicPr>
        <p:blipFill>
          <a:blip r:embed="rId7"/>
          <a:stretch/>
        </p:blipFill>
        <p:spPr>
          <a:xfrm>
            <a:off x="7062120" y="1637640"/>
            <a:ext cx="2587680" cy="889560"/>
          </a:xfrm>
          <a:prstGeom prst="rect">
            <a:avLst/>
          </a:prstGeom>
          <a:ln w="0">
            <a:noFill/>
          </a:ln>
        </p:spPr>
      </p:pic>
      <p:pic>
        <p:nvPicPr>
          <p:cNvPr id="198" name="Immagine 17" descr=""/>
          <p:cNvPicPr/>
          <p:nvPr/>
        </p:nvPicPr>
        <p:blipFill>
          <a:blip r:embed="rId8"/>
          <a:stretch/>
        </p:blipFill>
        <p:spPr>
          <a:xfrm>
            <a:off x="3085560" y="1603440"/>
            <a:ext cx="2587680" cy="88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11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125360" y="202320"/>
            <a:ext cx="7693200" cy="11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Memorizzazione Centralizzata</a:t>
            </a:r>
            <a:endParaRPr b="0" lang="it-IT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 SQL</a:t>
            </a:r>
            <a:endParaRPr b="0" lang="it-IT" sz="2800" spc="-1" strike="noStrike">
              <a:latin typeface="Arial"/>
            </a:endParaRPr>
          </a:p>
        </p:txBody>
      </p:sp>
      <p:graphicFrame>
        <p:nvGraphicFramePr>
          <p:cNvPr id="202" name="Tabella 7"/>
          <p:cNvGraphicFramePr/>
          <p:nvPr/>
        </p:nvGraphicFramePr>
        <p:xfrm>
          <a:off x="1313640" y="3013920"/>
          <a:ext cx="1605960" cy="1464120"/>
        </p:xfrm>
        <a:graphic>
          <a:graphicData uri="http://schemas.openxmlformats.org/drawingml/2006/table">
            <a:tbl>
              <a:tblPr/>
              <a:tblGrid>
                <a:gridCol w="1606320"/>
              </a:tblGrid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Utente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Mail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Password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Tabella 7"/>
          <p:cNvGraphicFramePr/>
          <p:nvPr/>
        </p:nvGraphicFramePr>
        <p:xfrm>
          <a:off x="4376520" y="2031480"/>
          <a:ext cx="2431440" cy="3349800"/>
        </p:xfrm>
        <a:graphic>
          <a:graphicData uri="http://schemas.openxmlformats.org/drawingml/2006/table">
            <a:tbl>
              <a:tblPr/>
              <a:tblGrid>
                <a:gridCol w="2431800"/>
              </a:tblGrid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Tratta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21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 Veicolo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 Utente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Posizione Partenza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Posizione Arrivo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Data Partenza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Data Arrivo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 Hash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204" name="Immagine 8" descr=""/>
          <p:cNvPicPr/>
          <p:nvPr/>
        </p:nvPicPr>
        <p:blipFill>
          <a:blip r:embed="rId2"/>
          <a:srcRect l="17505" t="41924" r="21451" b="27592"/>
          <a:stretch/>
        </p:blipFill>
        <p:spPr>
          <a:xfrm rot="20940000">
            <a:off x="2691360" y="3237120"/>
            <a:ext cx="1795680" cy="557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05" name="Tabella 7"/>
          <p:cNvGraphicFramePr/>
          <p:nvPr/>
        </p:nvGraphicFramePr>
        <p:xfrm>
          <a:off x="7937640" y="4680720"/>
          <a:ext cx="2042640" cy="1828440"/>
        </p:xfrm>
        <a:graphic>
          <a:graphicData uri="http://schemas.openxmlformats.org/drawingml/2006/table">
            <a:tbl>
              <a:tblPr/>
              <a:tblGrid>
                <a:gridCol w="2043000"/>
              </a:tblGrid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IDHash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Address Ente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 Hash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Transaction Hash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5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Data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206" name="Immagine 8" descr=""/>
          <p:cNvPicPr/>
          <p:nvPr/>
        </p:nvPicPr>
        <p:blipFill>
          <a:blip r:embed="rId3"/>
          <a:srcRect l="18076" t="41259" r="18590" b="25848"/>
          <a:stretch/>
        </p:blipFill>
        <p:spPr>
          <a:xfrm rot="517200">
            <a:off x="5518080" y="5156640"/>
            <a:ext cx="2631240" cy="601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07" name="Tabella 7"/>
          <p:cNvGraphicFramePr/>
          <p:nvPr/>
        </p:nvGraphicFramePr>
        <p:xfrm>
          <a:off x="8237160" y="1751400"/>
          <a:ext cx="2431440" cy="1464120"/>
        </p:xfrm>
        <a:graphic>
          <a:graphicData uri="http://schemas.openxmlformats.org/drawingml/2006/table">
            <a:tbl>
              <a:tblPr/>
              <a:tblGrid>
                <a:gridCol w="2431800"/>
              </a:tblGrid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Fermata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Identificativo Tratta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Posizione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66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Data 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pic>
        <p:nvPicPr>
          <p:cNvPr id="208" name="Immagine 12" descr=""/>
          <p:cNvPicPr/>
          <p:nvPr/>
        </p:nvPicPr>
        <p:blipFill>
          <a:blip r:embed="rId4"/>
          <a:srcRect l="17505" t="41924" r="21451" b="27592"/>
          <a:stretch/>
        </p:blipFill>
        <p:spPr>
          <a:xfrm rot="20940000">
            <a:off x="6626160" y="2196720"/>
            <a:ext cx="1795680" cy="5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magine 4" descr=""/>
          <p:cNvPicPr/>
          <p:nvPr/>
        </p:nvPicPr>
        <p:blipFill>
          <a:blip r:embed="rId1"/>
          <a:stretch/>
        </p:blipFill>
        <p:spPr>
          <a:xfrm rot="5400000">
            <a:off x="5221440" y="2832480"/>
            <a:ext cx="1130760" cy="339840"/>
          </a:xfrm>
          <a:prstGeom prst="rect">
            <a:avLst/>
          </a:prstGeom>
          <a:ln w="0">
            <a:noFill/>
          </a:ln>
        </p:spPr>
      </p:pic>
      <p:pic>
        <p:nvPicPr>
          <p:cNvPr id="210" name="Immagine 19" descr=""/>
          <p:cNvPicPr/>
          <p:nvPr/>
        </p:nvPicPr>
        <p:blipFill>
          <a:blip r:embed="rId2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12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12" name="Immagine 29" descr=""/>
          <p:cNvPicPr/>
          <p:nvPr/>
        </p:nvPicPr>
        <p:blipFill>
          <a:blip r:embed="rId3"/>
          <a:stretch/>
        </p:blipFill>
        <p:spPr>
          <a:xfrm>
            <a:off x="2374200" y="3287160"/>
            <a:ext cx="960480" cy="1265040"/>
          </a:xfrm>
          <a:prstGeom prst="rect">
            <a:avLst/>
          </a:prstGeom>
          <a:ln w="0">
            <a:noFill/>
          </a:ln>
        </p:spPr>
      </p:pic>
      <p:pic>
        <p:nvPicPr>
          <p:cNvPr id="213" name="Immagine 197" descr=""/>
          <p:cNvPicPr/>
          <p:nvPr/>
        </p:nvPicPr>
        <p:blipFill>
          <a:blip r:embed="rId4"/>
          <a:stretch/>
        </p:blipFill>
        <p:spPr>
          <a:xfrm>
            <a:off x="5247000" y="1192320"/>
            <a:ext cx="1077480" cy="1200240"/>
          </a:xfrm>
          <a:prstGeom prst="rect">
            <a:avLst/>
          </a:prstGeom>
          <a:ln w="0">
            <a:noFill/>
          </a:ln>
        </p:spPr>
      </p:pic>
      <p:pic>
        <p:nvPicPr>
          <p:cNvPr id="214" name="Immagine 199" descr=""/>
          <p:cNvPicPr/>
          <p:nvPr/>
        </p:nvPicPr>
        <p:blipFill>
          <a:blip r:embed="rId5"/>
          <a:stretch/>
        </p:blipFill>
        <p:spPr>
          <a:xfrm>
            <a:off x="3419640" y="3610080"/>
            <a:ext cx="476280" cy="435240"/>
          </a:xfrm>
          <a:prstGeom prst="rect">
            <a:avLst/>
          </a:prstGeom>
          <a:ln w="0">
            <a:noFill/>
          </a:ln>
        </p:spPr>
      </p:pic>
      <p:pic>
        <p:nvPicPr>
          <p:cNvPr id="215" name="Immagine 21" descr=""/>
          <p:cNvPicPr/>
          <p:nvPr/>
        </p:nvPicPr>
        <p:blipFill>
          <a:blip r:embed="rId6"/>
          <a:stretch/>
        </p:blipFill>
        <p:spPr>
          <a:xfrm>
            <a:off x="4891320" y="3569760"/>
            <a:ext cx="1708200" cy="1506240"/>
          </a:xfrm>
          <a:prstGeom prst="rect">
            <a:avLst/>
          </a:prstGeom>
          <a:ln w="0">
            <a:noFill/>
          </a:ln>
        </p:spPr>
      </p:pic>
      <p:sp>
        <p:nvSpPr>
          <p:cNvPr id="216" name="TextShape 4"/>
          <p:cNvSpPr/>
          <p:nvPr/>
        </p:nvSpPr>
        <p:spPr>
          <a:xfrm>
            <a:off x="6018120" y="2601360"/>
            <a:ext cx="176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PRIVATE KEY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17" name="Immagine 204" descr=""/>
          <p:cNvPicPr/>
          <p:nvPr/>
        </p:nvPicPr>
        <p:blipFill>
          <a:blip r:embed="rId7"/>
          <a:stretch/>
        </p:blipFill>
        <p:spPr>
          <a:xfrm>
            <a:off x="8129520" y="3247560"/>
            <a:ext cx="3761640" cy="1854000"/>
          </a:xfrm>
          <a:prstGeom prst="rect">
            <a:avLst/>
          </a:prstGeom>
          <a:ln w="0">
            <a:noFill/>
          </a:ln>
        </p:spPr>
      </p:pic>
      <p:sp>
        <p:nvSpPr>
          <p:cNvPr id="218" name="TextShape 1"/>
          <p:cNvSpPr/>
          <p:nvPr/>
        </p:nvSpPr>
        <p:spPr>
          <a:xfrm>
            <a:off x="6018120" y="1210320"/>
            <a:ext cx="176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Utente Admin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19" name="TextShape 2"/>
          <p:cNvSpPr/>
          <p:nvPr/>
        </p:nvSpPr>
        <p:spPr>
          <a:xfrm>
            <a:off x="9201600" y="4496040"/>
            <a:ext cx="1674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Blockchain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0" name="TextShape 3"/>
          <p:cNvSpPr/>
          <p:nvPr/>
        </p:nvSpPr>
        <p:spPr>
          <a:xfrm>
            <a:off x="2344320" y="4474080"/>
            <a:ext cx="1674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1" name="CustomShape 30"/>
          <p:cNvSpPr/>
          <p:nvPr/>
        </p:nvSpPr>
        <p:spPr>
          <a:xfrm>
            <a:off x="900000" y="140040"/>
            <a:ext cx="46015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Utilizzo Ibrido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222" name="Immagine 2" descr=""/>
          <p:cNvPicPr/>
          <p:nvPr/>
        </p:nvPicPr>
        <p:blipFill>
          <a:blip r:embed="rId8"/>
          <a:stretch/>
        </p:blipFill>
        <p:spPr>
          <a:xfrm flipH="1" rot="10800000">
            <a:off x="3369960" y="4068720"/>
            <a:ext cx="1795320" cy="280800"/>
          </a:xfrm>
          <a:prstGeom prst="rect">
            <a:avLst/>
          </a:prstGeom>
          <a:ln w="0">
            <a:noFill/>
          </a:ln>
        </p:spPr>
      </p:pic>
      <p:pic>
        <p:nvPicPr>
          <p:cNvPr id="223" name="Immagine 19" descr=""/>
          <p:cNvPicPr/>
          <p:nvPr/>
        </p:nvPicPr>
        <p:blipFill>
          <a:blip r:embed="rId9"/>
          <a:stretch/>
        </p:blipFill>
        <p:spPr>
          <a:xfrm flipH="1" rot="10800000">
            <a:off x="6325920" y="3992400"/>
            <a:ext cx="1795320" cy="2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13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6" name="TextShape 1"/>
          <p:cNvSpPr/>
          <p:nvPr/>
        </p:nvSpPr>
        <p:spPr>
          <a:xfrm>
            <a:off x="1517760" y="781200"/>
            <a:ext cx="294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 server periodicamente :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7" name="TextShape 1"/>
          <p:cNvSpPr/>
          <p:nvPr/>
        </p:nvSpPr>
        <p:spPr>
          <a:xfrm>
            <a:off x="1666440" y="1145880"/>
            <a:ext cx="683028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Controlla per ogni ente se si sono salvate nuove tratte</a:t>
            </a:r>
            <a:endParaRPr b="0" lang="it-IT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(Se passo 1 positivo) "segna" quest'ente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Raggruppa le tratte con ID Hash uguale e ne calcola il codice Hash</a:t>
            </a:r>
            <a:endParaRPr b="0" lang="it-IT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 la transazione verso la blockchain e salva il codice hash contrassegnandolo con l'ID Hash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28" name="Immagine 15" descr="Immagine che contiene testo, pianta&#10;&#10;Descrizione generata automaticamente"/>
          <p:cNvPicPr/>
          <p:nvPr/>
        </p:nvPicPr>
        <p:blipFill>
          <a:blip r:embed="rId2"/>
          <a:stretch/>
        </p:blipFill>
        <p:spPr>
          <a:xfrm rot="1682400">
            <a:off x="4492800" y="1954080"/>
            <a:ext cx="1627560" cy="404280"/>
          </a:xfrm>
          <a:prstGeom prst="rect">
            <a:avLst/>
          </a:prstGeom>
          <a:ln w="0">
            <a:noFill/>
          </a:ln>
        </p:spPr>
      </p:pic>
      <p:sp>
        <p:nvSpPr>
          <p:cNvPr id="229" name="TextShape 1"/>
          <p:cNvSpPr/>
          <p:nvPr/>
        </p:nvSpPr>
        <p:spPr>
          <a:xfrm>
            <a:off x="5940000" y="2421000"/>
            <a:ext cx="4863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Finché un utente Admin del medesimo Ente non inserisce la Private Key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30" name="CustomShape 30"/>
          <p:cNvSpPr/>
          <p:nvPr/>
        </p:nvSpPr>
        <p:spPr>
          <a:xfrm>
            <a:off x="900000" y="122400"/>
            <a:ext cx="6108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Operazioni del server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231" name="Immagine 15" descr="Immagine che contiene testo, pianta&#10;&#10;Descrizione generata automaticamente"/>
          <p:cNvPicPr/>
          <p:nvPr/>
        </p:nvPicPr>
        <p:blipFill>
          <a:blip r:embed="rId3"/>
          <a:stretch/>
        </p:blipFill>
        <p:spPr>
          <a:xfrm rot="9609000">
            <a:off x="4108320" y="3231720"/>
            <a:ext cx="2163960" cy="5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34" name="TextShape 1"/>
          <p:cNvSpPr/>
          <p:nvPr/>
        </p:nvSpPr>
        <p:spPr>
          <a:xfrm>
            <a:off x="1787040" y="3490200"/>
            <a:ext cx="502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Viene creata una transazione grezza con destinazione l’address del contratto  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35" name="Immagine 4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1740600" y="862920"/>
            <a:ext cx="8694000" cy="2564640"/>
          </a:xfrm>
          <a:prstGeom prst="rect">
            <a:avLst/>
          </a:prstGeom>
          <a:ln w="0">
            <a:noFill/>
          </a:ln>
        </p:spPr>
      </p:pic>
      <p:sp>
        <p:nvSpPr>
          <p:cNvPr id="236" name="CustomShape 30"/>
          <p:cNvSpPr/>
          <p:nvPr/>
        </p:nvSpPr>
        <p:spPr>
          <a:xfrm>
            <a:off x="900000" y="122400"/>
            <a:ext cx="6108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Esempio di transazione</a:t>
            </a:r>
            <a:endParaRPr b="0" lang="it-IT" sz="3600" spc="-1" strike="noStrike">
              <a:latin typeface="Arial"/>
            </a:endParaRPr>
          </a:p>
        </p:txBody>
      </p:sp>
      <p:pic>
        <p:nvPicPr>
          <p:cNvPr id="237" name="Immagine 7" descr=""/>
          <p:cNvPicPr/>
          <p:nvPr/>
        </p:nvPicPr>
        <p:blipFill>
          <a:blip r:embed="rId3"/>
          <a:stretch/>
        </p:blipFill>
        <p:spPr>
          <a:xfrm>
            <a:off x="1787040" y="4250520"/>
            <a:ext cx="9721800" cy="1313640"/>
          </a:xfrm>
          <a:prstGeom prst="rect">
            <a:avLst/>
          </a:prstGeom>
          <a:ln w="0">
            <a:noFill/>
          </a:ln>
        </p:spPr>
      </p:pic>
      <p:sp>
        <p:nvSpPr>
          <p:cNvPr id="238" name="TextShape 1"/>
          <p:cNvSpPr/>
          <p:nvPr/>
        </p:nvSpPr>
        <p:spPr>
          <a:xfrm>
            <a:off x="1787040" y="5742360"/>
            <a:ext cx="5418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Viene firmata con la chiave privata ed infine inviata 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magine 2" descr=""/>
          <p:cNvPicPr/>
          <p:nvPr/>
        </p:nvPicPr>
        <p:blipFill>
          <a:blip r:embed="rId1"/>
          <a:stretch/>
        </p:blipFill>
        <p:spPr>
          <a:xfrm rot="5400000">
            <a:off x="3849120" y="1575000"/>
            <a:ext cx="665280" cy="1472760"/>
          </a:xfrm>
          <a:prstGeom prst="rect">
            <a:avLst/>
          </a:prstGeom>
          <a:ln w="0">
            <a:noFill/>
          </a:ln>
        </p:spPr>
      </p:pic>
      <p:pic>
        <p:nvPicPr>
          <p:cNvPr id="240" name="Immagine 210" descr=""/>
          <p:cNvPicPr/>
          <p:nvPr/>
        </p:nvPicPr>
        <p:blipFill>
          <a:blip r:embed="rId2"/>
          <a:stretch/>
        </p:blipFill>
        <p:spPr>
          <a:xfrm>
            <a:off x="7387200" y="1517400"/>
            <a:ext cx="2638800" cy="2963880"/>
          </a:xfrm>
          <a:prstGeom prst="rect">
            <a:avLst/>
          </a:prstGeom>
          <a:ln w="0">
            <a:noFill/>
          </a:ln>
        </p:spPr>
      </p:pic>
      <p:pic>
        <p:nvPicPr>
          <p:cNvPr id="241" name="Immagine 19" descr=""/>
          <p:cNvPicPr/>
          <p:nvPr/>
        </p:nvPicPr>
        <p:blipFill>
          <a:blip r:embed="rId3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15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7392240" y="2014200"/>
            <a:ext cx="19731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Storing Hash</a:t>
            </a:r>
            <a:endParaRPr b="0" lang="it-IT" sz="2200" spc="-1" strike="noStrike">
              <a:latin typeface="Arial"/>
            </a:endParaRPr>
          </a:p>
        </p:txBody>
      </p:sp>
      <p:pic>
        <p:nvPicPr>
          <p:cNvPr id="244" name="Immagine 172" descr=""/>
          <p:cNvPicPr/>
          <p:nvPr/>
        </p:nvPicPr>
        <p:blipFill>
          <a:blip r:embed="rId4"/>
          <a:stretch/>
        </p:blipFill>
        <p:spPr>
          <a:xfrm>
            <a:off x="2347200" y="1694520"/>
            <a:ext cx="1316520" cy="1233720"/>
          </a:xfrm>
          <a:prstGeom prst="rect">
            <a:avLst/>
          </a:prstGeom>
          <a:ln w="0">
            <a:noFill/>
          </a:ln>
        </p:spPr>
      </p:pic>
      <p:sp>
        <p:nvSpPr>
          <p:cNvPr id="245" name="CustomShape 4"/>
          <p:cNvSpPr/>
          <p:nvPr/>
        </p:nvSpPr>
        <p:spPr>
          <a:xfrm>
            <a:off x="3580920" y="1862280"/>
            <a:ext cx="908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Hash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4867200" y="2052000"/>
            <a:ext cx="1481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Boxing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47" name="CustomShape 6"/>
          <p:cNvSpPr/>
          <p:nvPr/>
        </p:nvSpPr>
        <p:spPr>
          <a:xfrm>
            <a:off x="4826160" y="3955680"/>
            <a:ext cx="1563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Registry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48" name="Immagine 180" descr=""/>
          <p:cNvPicPr/>
          <p:nvPr/>
        </p:nvPicPr>
        <p:blipFill>
          <a:blip r:embed="rId5"/>
          <a:stretch/>
        </p:blipFill>
        <p:spPr>
          <a:xfrm>
            <a:off x="0" y="0"/>
            <a:ext cx="1235880" cy="1301040"/>
          </a:xfrm>
          <a:prstGeom prst="rect">
            <a:avLst/>
          </a:prstGeom>
          <a:ln w="0">
            <a:noFill/>
          </a:ln>
        </p:spPr>
      </p:pic>
      <p:sp>
        <p:nvSpPr>
          <p:cNvPr id="249" name="CustomShape 10"/>
          <p:cNvSpPr/>
          <p:nvPr/>
        </p:nvSpPr>
        <p:spPr>
          <a:xfrm>
            <a:off x="1239120" y="149760"/>
            <a:ext cx="46015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Smart Contract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50" name="Rettangolo 225"/>
          <p:cNvSpPr/>
          <p:nvPr/>
        </p:nvSpPr>
        <p:spPr>
          <a:xfrm>
            <a:off x="2116800" y="4610160"/>
            <a:ext cx="9550800" cy="17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Esistono 3 contratti:</a:t>
            </a:r>
            <a:endParaRPr b="0" lang="it-IT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Boxing: interfaccia per i vari enti partecipanti al consorzio: “BusinessTravel.sol”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Registry: contratto che funge da registro per gli utenti/Enti e le loro autorizzazioni: “BusinessRegistry.sol”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600" spc="-1" strike="noStrike">
                <a:solidFill>
                  <a:srgbClr val="000000"/>
                </a:solidFill>
                <a:latin typeface="Arial"/>
                <a:ea typeface="DejaVu Sans"/>
              </a:rPr>
              <a:t>Storing Hash: Utilizzato per il salvataggio dei vari hash identificati da un ID: “Travel.sol”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251" name="Immagine 6" descr=""/>
          <p:cNvPicPr/>
          <p:nvPr/>
        </p:nvPicPr>
        <p:blipFill>
          <a:blip r:embed="rId6"/>
          <a:stretch/>
        </p:blipFill>
        <p:spPr>
          <a:xfrm rot="10800000">
            <a:off x="4692960" y="2487240"/>
            <a:ext cx="1472760" cy="1472760"/>
          </a:xfrm>
          <a:prstGeom prst="rect">
            <a:avLst/>
          </a:prstGeom>
          <a:ln w="0">
            <a:noFill/>
          </a:ln>
        </p:spPr>
      </p:pic>
      <p:pic>
        <p:nvPicPr>
          <p:cNvPr id="252" name="Immagine 19" descr=""/>
          <p:cNvPicPr/>
          <p:nvPr/>
        </p:nvPicPr>
        <p:blipFill>
          <a:blip r:embed="rId7"/>
          <a:stretch/>
        </p:blipFill>
        <p:spPr>
          <a:xfrm rot="5400000">
            <a:off x="6298560" y="1548360"/>
            <a:ext cx="665280" cy="147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16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990360" y="163800"/>
            <a:ext cx="46015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Contratti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56" name="CasellaDiTesto 1"/>
          <p:cNvSpPr/>
          <p:nvPr/>
        </p:nvSpPr>
        <p:spPr>
          <a:xfrm>
            <a:off x="1442880" y="1289880"/>
            <a:ext cx="4480200" cy="39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BusinessTravel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È il contratto  con cui gli utenti della blockchain si interfacciano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Possiede come attributo un mapping che permette di assegnare un contratto Travel ad ogni Ente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Questo contratto è un Boxing di Travel (non cambia la funzione del contratto e si pone come interfaccia) 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257" name="Immagine 3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5923800" y="1171800"/>
            <a:ext cx="6017040" cy="451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17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60" name="Immagine 3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5394600" y="2132640"/>
            <a:ext cx="6676200" cy="2591280"/>
          </a:xfrm>
          <a:prstGeom prst="rect">
            <a:avLst/>
          </a:prstGeom>
          <a:ln w="0">
            <a:noFill/>
          </a:ln>
        </p:spPr>
      </p:pic>
      <p:sp>
        <p:nvSpPr>
          <p:cNvPr id="261" name="CasellaDiTesto 8"/>
          <p:cNvSpPr/>
          <p:nvPr/>
        </p:nvSpPr>
        <p:spPr>
          <a:xfrm>
            <a:off x="1442880" y="1289880"/>
            <a:ext cx="3950280" cy="368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Travel</a:t>
            </a: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È il contratto al centro del sistema.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Permette il salvataggio dei codici hash.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Ogni codice è collegato tramite un mapping ad un intero che nel sistema corrisponde all'ID Hash</a:t>
            </a: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63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18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64" name="CasellaDiTesto 7"/>
          <p:cNvSpPr/>
          <p:nvPr/>
        </p:nvSpPr>
        <p:spPr>
          <a:xfrm>
            <a:off x="1415880" y="1281600"/>
            <a:ext cx="4397040" cy="32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Registry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Contratto che funge da registro per gli utenti della blockchain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È modificabile solo dall'owner (proprietario del contratto)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Fornisce la funzione isAutorized per il controllo di un utente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265" name="Immagine 5" descr="Immagine che contiene testo&#10;&#10;Descrizione generata automaticamente"/>
          <p:cNvPicPr/>
          <p:nvPr/>
        </p:nvPicPr>
        <p:blipFill>
          <a:blip r:embed="rId2"/>
          <a:stretch/>
        </p:blipFill>
        <p:spPr>
          <a:xfrm>
            <a:off x="6202080" y="1048320"/>
            <a:ext cx="5661360" cy="475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19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68" name="CustomShape 10"/>
          <p:cNvSpPr/>
          <p:nvPr/>
        </p:nvSpPr>
        <p:spPr>
          <a:xfrm>
            <a:off x="154080" y="136080"/>
            <a:ext cx="73148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Certificazione e validazione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269" name="Immagine 8" descr=""/>
          <p:cNvPicPr/>
          <p:nvPr/>
        </p:nvPicPr>
        <p:blipFill>
          <a:blip r:embed="rId2"/>
          <a:srcRect l="16125" t="39088" r="16457" b="17991"/>
          <a:stretch/>
        </p:blipFill>
        <p:spPr>
          <a:xfrm>
            <a:off x="1038240" y="1587240"/>
            <a:ext cx="4944240" cy="1655640"/>
          </a:xfrm>
          <a:prstGeom prst="rect">
            <a:avLst/>
          </a:prstGeom>
          <a:ln w="0">
            <a:noFill/>
          </a:ln>
        </p:spPr>
      </p:pic>
      <p:sp>
        <p:nvSpPr>
          <p:cNvPr id="270" name="CasellaDiTesto 2"/>
          <p:cNvSpPr/>
          <p:nvPr/>
        </p:nvSpPr>
        <p:spPr>
          <a:xfrm>
            <a:off x="727200" y="822240"/>
            <a:ext cx="494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 utente Admin effettua un'interrogazione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71" name="Immagine 15" descr="Immagine che contiene testo, pianta&#10;&#10;Descrizione generata automaticamente"/>
          <p:cNvPicPr/>
          <p:nvPr/>
        </p:nvPicPr>
        <p:blipFill>
          <a:blip r:embed="rId3"/>
          <a:stretch/>
        </p:blipFill>
        <p:spPr>
          <a:xfrm>
            <a:off x="4745160" y="1587240"/>
            <a:ext cx="1976040" cy="686160"/>
          </a:xfrm>
          <a:prstGeom prst="rect">
            <a:avLst/>
          </a:prstGeom>
          <a:ln w="0">
            <a:noFill/>
          </a:ln>
        </p:spPr>
      </p:pic>
      <p:pic>
        <p:nvPicPr>
          <p:cNvPr id="272" name="Immagine 9" descr="Immagine che contiene testo&#10;&#10;Descrizione generata automaticamente"/>
          <p:cNvPicPr/>
          <p:nvPr/>
        </p:nvPicPr>
        <p:blipFill>
          <a:blip r:embed="rId4"/>
          <a:stretch/>
        </p:blipFill>
        <p:spPr>
          <a:xfrm>
            <a:off x="1037160" y="4495680"/>
            <a:ext cx="5985000" cy="1864080"/>
          </a:xfrm>
          <a:prstGeom prst="rect">
            <a:avLst/>
          </a:prstGeom>
          <a:ln w="0">
            <a:noFill/>
          </a:ln>
        </p:spPr>
      </p:pic>
      <p:pic>
        <p:nvPicPr>
          <p:cNvPr id="273" name="Immagine 15" descr="Immagine che contiene testo, pianta&#10;&#10;Descrizione generata automaticamente"/>
          <p:cNvPicPr/>
          <p:nvPr/>
        </p:nvPicPr>
        <p:blipFill>
          <a:blip r:embed="rId5"/>
          <a:stretch/>
        </p:blipFill>
        <p:spPr>
          <a:xfrm rot="9660000">
            <a:off x="5800680" y="4727880"/>
            <a:ext cx="1522800" cy="658080"/>
          </a:xfrm>
          <a:prstGeom prst="rect">
            <a:avLst/>
          </a:prstGeom>
          <a:ln w="0">
            <a:noFill/>
          </a:ln>
        </p:spPr>
      </p:pic>
      <p:sp>
        <p:nvSpPr>
          <p:cNvPr id="274" name="CasellaDiTesto 13"/>
          <p:cNvSpPr/>
          <p:nvPr/>
        </p:nvSpPr>
        <p:spPr>
          <a:xfrm>
            <a:off x="8824320" y="568800"/>
            <a:ext cx="1247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Server: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75" name="CasellaDiTesto 14"/>
          <p:cNvSpPr/>
          <p:nvPr/>
        </p:nvSpPr>
        <p:spPr>
          <a:xfrm>
            <a:off x="7067880" y="1744200"/>
            <a:ext cx="5120280" cy="31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Interroga il DB, ottiene tutte le tratte salvate in quella data</a:t>
            </a:r>
            <a:endParaRPr b="0" lang="it-IT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Per ogni tratta:</a:t>
            </a:r>
            <a:endParaRPr b="0" lang="it-IT" sz="2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Interroga il DB per ottenere tutte le tratte con lo stesso ID Hash, e ne calcola l'hash</a:t>
            </a:r>
            <a:endParaRPr b="0" lang="it-IT" sz="2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Interroga la blockchain ottenendo per quel determinato ente l'hash corrispondente all'ID Hash</a:t>
            </a:r>
            <a:endParaRPr b="0" lang="it-IT" sz="2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Compara i due codici hash</a:t>
            </a: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magine 103" descr=""/>
          <p:cNvPicPr/>
          <p:nvPr/>
        </p:nvPicPr>
        <p:blipFill>
          <a:blip r:embed="rId1"/>
          <a:stretch/>
        </p:blipFill>
        <p:spPr>
          <a:xfrm>
            <a:off x="8690040" y="1377720"/>
            <a:ext cx="3369240" cy="3481560"/>
          </a:xfrm>
          <a:prstGeom prst="rect">
            <a:avLst/>
          </a:prstGeom>
          <a:ln w="0">
            <a:noFill/>
          </a:ln>
        </p:spPr>
      </p:pic>
      <p:pic>
        <p:nvPicPr>
          <p:cNvPr id="88" name="Immagine 5" descr=""/>
          <p:cNvPicPr/>
          <p:nvPr/>
        </p:nvPicPr>
        <p:blipFill>
          <a:blip r:embed="rId2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89" name="CustomShape 26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0" name="CustomShape 27"/>
          <p:cNvSpPr/>
          <p:nvPr/>
        </p:nvSpPr>
        <p:spPr>
          <a:xfrm>
            <a:off x="7776360" y="720000"/>
            <a:ext cx="222912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8"/>
          <p:cNvSpPr/>
          <p:nvPr/>
        </p:nvSpPr>
        <p:spPr>
          <a:xfrm>
            <a:off x="1239120" y="149760"/>
            <a:ext cx="55990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Obiettivi della Tesi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92" name="Rettangolo 98"/>
          <p:cNvSpPr/>
          <p:nvPr/>
        </p:nvSpPr>
        <p:spPr>
          <a:xfrm>
            <a:off x="926280" y="1449720"/>
            <a:ext cx="5398200" cy="37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Salvataggio di informazioni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Certificazione di informazioni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Costruzione di un prototipo di un applicativo utile al Mobility as a Service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</p:txBody>
      </p:sp>
      <p:sp>
        <p:nvSpPr>
          <p:cNvPr id="93" name="Rettangolo 101"/>
          <p:cNvSpPr/>
          <p:nvPr/>
        </p:nvSpPr>
        <p:spPr>
          <a:xfrm>
            <a:off x="9384840" y="5011200"/>
            <a:ext cx="251820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Blockchain come ente Certificatore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94" name="Immagine 102" descr=""/>
          <p:cNvPicPr/>
          <p:nvPr/>
        </p:nvPicPr>
        <p:blipFill>
          <a:blip r:embed="rId3"/>
          <a:stretch/>
        </p:blipFill>
        <p:spPr>
          <a:xfrm>
            <a:off x="9984960" y="2700000"/>
            <a:ext cx="814320" cy="986760"/>
          </a:xfrm>
          <a:prstGeom prst="rect">
            <a:avLst/>
          </a:prstGeom>
          <a:ln w="0">
            <a:noFill/>
          </a:ln>
        </p:spPr>
      </p:pic>
      <p:pic>
        <p:nvPicPr>
          <p:cNvPr id="95" name="Immagine 4" descr=""/>
          <p:cNvPicPr/>
          <p:nvPr/>
        </p:nvPicPr>
        <p:blipFill>
          <a:blip r:embed="rId4"/>
          <a:stretch/>
        </p:blipFill>
        <p:spPr>
          <a:xfrm>
            <a:off x="5842440" y="2105640"/>
            <a:ext cx="2862720" cy="773640"/>
          </a:xfrm>
          <a:prstGeom prst="rect">
            <a:avLst/>
          </a:prstGeom>
          <a:ln w="0">
            <a:noFill/>
          </a:ln>
        </p:spPr>
      </p:pic>
      <p:pic>
        <p:nvPicPr>
          <p:cNvPr id="96" name="Immagine 15" descr=""/>
          <p:cNvPicPr/>
          <p:nvPr/>
        </p:nvPicPr>
        <p:blipFill>
          <a:blip r:embed="rId5"/>
          <a:stretch/>
        </p:blipFill>
        <p:spPr>
          <a:xfrm>
            <a:off x="5819040" y="3240000"/>
            <a:ext cx="2862720" cy="77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20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78" name="CustomShape 10"/>
          <p:cNvSpPr/>
          <p:nvPr/>
        </p:nvSpPr>
        <p:spPr>
          <a:xfrm>
            <a:off x="990360" y="163800"/>
            <a:ext cx="46015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Conclusioni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79" name="Rettangolo 4"/>
          <p:cNvSpPr/>
          <p:nvPr/>
        </p:nvSpPr>
        <p:spPr>
          <a:xfrm>
            <a:off x="2064960" y="3822120"/>
            <a:ext cx="4099320" cy="15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Salvataggio hash</a:t>
            </a:r>
            <a:endParaRPr b="0" lang="it-IT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Validazione delle tratte</a:t>
            </a:r>
            <a:endParaRPr b="0" lang="it-IT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Segnalazione possibili attacchi</a:t>
            </a:r>
            <a:endParaRPr b="0" lang="it-IT" sz="2200" spc="-1" strike="noStrike">
              <a:latin typeface="Arial"/>
            </a:endParaRPr>
          </a:p>
        </p:txBody>
      </p:sp>
      <p:pic>
        <p:nvPicPr>
          <p:cNvPr id="280" name="Immagine 8" descr=""/>
          <p:cNvPicPr/>
          <p:nvPr/>
        </p:nvPicPr>
        <p:blipFill>
          <a:blip r:embed="rId2"/>
          <a:srcRect l="17505" t="41924" r="21451" b="27592"/>
          <a:stretch/>
        </p:blipFill>
        <p:spPr>
          <a:xfrm rot="191400">
            <a:off x="5395320" y="1312200"/>
            <a:ext cx="2116080" cy="557280"/>
          </a:xfrm>
          <a:prstGeom prst="rect">
            <a:avLst/>
          </a:prstGeom>
          <a:ln w="0">
            <a:noFill/>
          </a:ln>
        </p:spPr>
      </p:pic>
      <p:pic>
        <p:nvPicPr>
          <p:cNvPr id="281" name="Immagine 8" descr=""/>
          <p:cNvPicPr/>
          <p:nvPr/>
        </p:nvPicPr>
        <p:blipFill>
          <a:blip r:embed="rId3"/>
          <a:srcRect l="17505" t="41924" r="21451" b="27592"/>
          <a:stretch/>
        </p:blipFill>
        <p:spPr>
          <a:xfrm rot="1355400">
            <a:off x="5010120" y="1958040"/>
            <a:ext cx="2808720" cy="557280"/>
          </a:xfrm>
          <a:prstGeom prst="rect">
            <a:avLst/>
          </a:prstGeom>
          <a:ln w="0">
            <a:noFill/>
          </a:ln>
        </p:spPr>
      </p:pic>
      <p:sp>
        <p:nvSpPr>
          <p:cNvPr id="282" name="Rettangolo 7"/>
          <p:cNvSpPr/>
          <p:nvPr/>
        </p:nvSpPr>
        <p:spPr>
          <a:xfrm>
            <a:off x="7532280" y="2795040"/>
            <a:ext cx="44467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Costruzione di una WebApp SPA 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283" name="Rettangolo 8"/>
          <p:cNvSpPr/>
          <p:nvPr/>
        </p:nvSpPr>
        <p:spPr>
          <a:xfrm>
            <a:off x="7526880" y="1290240"/>
            <a:ext cx="4661280" cy="79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Costruzione di una blockchain PoA con BESU (Ethereum Client)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284" name="Rettangolo 9"/>
          <p:cNvSpPr/>
          <p:nvPr/>
        </p:nvSpPr>
        <p:spPr>
          <a:xfrm>
            <a:off x="1460880" y="1112760"/>
            <a:ext cx="5168160" cy="27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Costruzione di un prototipo di sistema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Testing interno del sistema</a:t>
            </a:r>
            <a:endParaRPr b="0" lang="it-IT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21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7" name="CustomShape 10"/>
          <p:cNvSpPr/>
          <p:nvPr/>
        </p:nvSpPr>
        <p:spPr>
          <a:xfrm>
            <a:off x="1253160" y="163800"/>
            <a:ext cx="46015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Sviluppi futuri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288" name="CasellaDiTesto 1"/>
          <p:cNvSpPr/>
          <p:nvPr/>
        </p:nvSpPr>
        <p:spPr>
          <a:xfrm>
            <a:off x="1980000" y="1260000"/>
            <a:ext cx="582264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Portare tutti i dati all’interno di una blockchain privata e eliminare il database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Utilizzare una blockchain pubblica per validare la blockchain privata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(checkpointing) 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89" name="Immagine 17" descr=""/>
          <p:cNvPicPr/>
          <p:nvPr/>
        </p:nvPicPr>
        <p:blipFill>
          <a:blip r:embed="rId2"/>
          <a:stretch/>
        </p:blipFill>
        <p:spPr>
          <a:xfrm>
            <a:off x="3192480" y="4623120"/>
            <a:ext cx="1586880" cy="1599480"/>
          </a:xfrm>
          <a:prstGeom prst="rect">
            <a:avLst/>
          </a:prstGeom>
          <a:ln w="0">
            <a:noFill/>
          </a:ln>
        </p:spPr>
      </p:pic>
      <p:pic>
        <p:nvPicPr>
          <p:cNvPr id="290" name="Immagine 9" descr=""/>
          <p:cNvPicPr/>
          <p:nvPr/>
        </p:nvPicPr>
        <p:blipFill>
          <a:blip r:embed="rId3"/>
          <a:srcRect l="0" t="0" r="3014" b="0"/>
          <a:stretch/>
        </p:blipFill>
        <p:spPr>
          <a:xfrm rot="5400000">
            <a:off x="6928560" y="1591920"/>
            <a:ext cx="6854400" cy="3668040"/>
          </a:xfrm>
          <a:prstGeom prst="rect">
            <a:avLst/>
          </a:prstGeom>
          <a:ln w="0">
            <a:noFill/>
          </a:ln>
        </p:spPr>
      </p:pic>
      <p:pic>
        <p:nvPicPr>
          <p:cNvPr id="291" name="Immagine 3" descr=""/>
          <p:cNvPicPr/>
          <p:nvPr/>
        </p:nvPicPr>
        <p:blipFill>
          <a:blip r:embed="rId4"/>
          <a:stretch/>
        </p:blipFill>
        <p:spPr>
          <a:xfrm>
            <a:off x="4522320" y="4518720"/>
            <a:ext cx="4620240" cy="90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magine 226" descr=""/>
          <p:cNvPicPr/>
          <p:nvPr/>
        </p:nvPicPr>
        <p:blipFill>
          <a:blip r:embed="rId1"/>
          <a:stretch/>
        </p:blipFill>
        <p:spPr>
          <a:xfrm>
            <a:off x="3960000" y="0"/>
            <a:ext cx="8229960" cy="6837840"/>
          </a:xfrm>
          <a:prstGeom prst="rect">
            <a:avLst/>
          </a:prstGeom>
          <a:ln w="0">
            <a:noFill/>
          </a:ln>
        </p:spPr>
      </p:pic>
      <p:sp>
        <p:nvSpPr>
          <p:cNvPr id="293" name="Rettangolo 227"/>
          <p:cNvSpPr/>
          <p:nvPr/>
        </p:nvSpPr>
        <p:spPr>
          <a:xfrm>
            <a:off x="0" y="3060000"/>
            <a:ext cx="12189960" cy="357840"/>
          </a:xfrm>
          <a:prstGeom prst="rect">
            <a:avLst/>
          </a:prstGeom>
          <a:solidFill>
            <a:srgbClr val="8d1d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Rettangolo 228"/>
          <p:cNvSpPr/>
          <p:nvPr/>
        </p:nvSpPr>
        <p:spPr>
          <a:xfrm>
            <a:off x="360" y="2520000"/>
            <a:ext cx="485784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Grazie per l’attenzione</a:t>
            </a:r>
            <a:endParaRPr b="0" lang="it-IT" sz="3200" spc="-1" strike="noStrike">
              <a:latin typeface="Arial"/>
            </a:endParaRPr>
          </a:p>
        </p:txBody>
      </p:sp>
      <p:sp>
        <p:nvSpPr>
          <p:cNvPr id="295" name="Rettangolo 229"/>
          <p:cNvSpPr/>
          <p:nvPr/>
        </p:nvSpPr>
        <p:spPr>
          <a:xfrm>
            <a:off x="1439640" y="3762360"/>
            <a:ext cx="4138200" cy="7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Arial"/>
                <a:ea typeface="DejaVu Sans"/>
              </a:rPr>
              <a:t>Giorgio Mecca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296" name="Immagine 1" descr=""/>
          <p:cNvPicPr/>
          <p:nvPr/>
        </p:nvPicPr>
        <p:blipFill>
          <a:blip r:embed="rId2"/>
          <a:stretch/>
        </p:blipFill>
        <p:spPr>
          <a:xfrm>
            <a:off x="180000" y="3597840"/>
            <a:ext cx="1257840" cy="1260000"/>
          </a:xfrm>
          <a:prstGeom prst="rect">
            <a:avLst/>
          </a:prstGeom>
          <a:ln w="0">
            <a:noFill/>
          </a:ln>
        </p:spPr>
      </p:pic>
      <p:sp>
        <p:nvSpPr>
          <p:cNvPr id="297" name="Rettangolo 231"/>
          <p:cNvSpPr/>
          <p:nvPr/>
        </p:nvSpPr>
        <p:spPr>
          <a:xfrm>
            <a:off x="0" y="4860000"/>
            <a:ext cx="665784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it-IT" sz="3200" spc="-1" strike="noStrike">
                <a:solidFill>
                  <a:srgbClr val="000000"/>
                </a:solidFill>
                <a:latin typeface="Arial"/>
                <a:ea typeface="Amiri"/>
              </a:rPr>
              <a:t>Università degli Studi di Torino</a:t>
            </a:r>
            <a:endParaRPr b="0" lang="it-I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22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98" name="CustomShape 5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1239120" y="149760"/>
            <a:ext cx="46015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La Blockchain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2456640" y="1944360"/>
            <a:ext cx="4938840" cy="43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Struttura: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Nodi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Registro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Blocchi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Transazioni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Hash Pointing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Proprietà: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Immutabilità del registro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Trasparenza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Tracciabilità delle transazioni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Sicurezza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Condivisa, tra i nodi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1696680" y="1089720"/>
            <a:ext cx="4192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DLT –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Distributed Ledger Technology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7020000" y="1080000"/>
            <a:ext cx="179280" cy="5219280"/>
          </a:xfrm>
          <a:prstGeom prst="rect">
            <a:avLst/>
          </a:prstGeom>
          <a:solidFill>
            <a:srgbClr val="e16173"/>
          </a:solidFill>
          <a:ln w="0"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3"/>
          <p:cNvSpPr/>
          <p:nvPr/>
        </p:nvSpPr>
        <p:spPr>
          <a:xfrm>
            <a:off x="7920000" y="2160000"/>
            <a:ext cx="341928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Complicazioni rilevate nel progetto: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Costo delle transazioni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Scalabilità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magine 168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105" name="CustomShape 16"/>
          <p:cNvSpPr/>
          <p:nvPr/>
        </p:nvSpPr>
        <p:spPr>
          <a:xfrm flipH="1">
            <a:off x="11815560" y="1566720"/>
            <a:ext cx="30312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7"/>
          <p:cNvSpPr/>
          <p:nvPr/>
        </p:nvSpPr>
        <p:spPr>
          <a:xfrm flipH="1">
            <a:off x="11838240" y="1950120"/>
            <a:ext cx="293040" cy="12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8"/>
          <p:cNvSpPr/>
          <p:nvPr/>
        </p:nvSpPr>
        <p:spPr>
          <a:xfrm flipH="1">
            <a:off x="11851920" y="2140200"/>
            <a:ext cx="293040" cy="12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9"/>
          <p:cNvSpPr/>
          <p:nvPr/>
        </p:nvSpPr>
        <p:spPr>
          <a:xfrm flipH="1" flipV="1">
            <a:off x="11851920" y="2374200"/>
            <a:ext cx="267120" cy="4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4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0" name="CustomShape 25"/>
          <p:cNvSpPr/>
          <p:nvPr/>
        </p:nvSpPr>
        <p:spPr>
          <a:xfrm>
            <a:off x="1239120" y="149760"/>
            <a:ext cx="55386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Scenario di partenza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2090160" y="1575000"/>
            <a:ext cx="40773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 giorno d’oggi molte delle informazioni riguardanti tratte e spostamenti sono salvati utilizzando dei fogli di calcolo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7111080" y="1569240"/>
            <a:ext cx="3365280" cy="356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Vantaggi</a:t>
            </a:r>
            <a:endParaRPr b="0" lang="it-IT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Veloce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Intuibile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Svantaggi</a:t>
            </a:r>
            <a:endParaRPr b="0" lang="it-IT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Assenza di sicurezza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Difficoltà nelle interrogazioni</a:t>
            </a:r>
            <a:endParaRPr b="0" lang="it-IT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Disorganizzazione nella memorizzazione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13" name="Immagine 5" descr=""/>
          <p:cNvPicPr/>
          <p:nvPr/>
        </p:nvPicPr>
        <p:blipFill>
          <a:blip r:embed="rId2"/>
          <a:stretch/>
        </p:blipFill>
        <p:spPr>
          <a:xfrm rot="5400000">
            <a:off x="3177360" y="2898000"/>
            <a:ext cx="1445400" cy="1428120"/>
          </a:xfrm>
          <a:prstGeom prst="rect">
            <a:avLst/>
          </a:prstGeom>
          <a:ln w="0">
            <a:noFill/>
          </a:ln>
        </p:spPr>
      </p:pic>
      <p:pic>
        <p:nvPicPr>
          <p:cNvPr id="114" name="Immagine 6" descr=""/>
          <p:cNvPicPr/>
          <p:nvPr/>
        </p:nvPicPr>
        <p:blipFill>
          <a:blip r:embed="rId3"/>
          <a:stretch/>
        </p:blipFill>
        <p:spPr>
          <a:xfrm>
            <a:off x="3032280" y="4137840"/>
            <a:ext cx="1988640" cy="197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magine 74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00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4368600" y="4630320"/>
            <a:ext cx="2332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DECENTRALIZZATO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IBRIDO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17" name="Immagine 6" descr=""/>
          <p:cNvPicPr/>
          <p:nvPr/>
        </p:nvPicPr>
        <p:blipFill>
          <a:blip r:embed="rId2"/>
          <a:stretch/>
        </p:blipFill>
        <p:spPr>
          <a:xfrm>
            <a:off x="10980720" y="2003400"/>
            <a:ext cx="1047600" cy="784800"/>
          </a:xfrm>
          <a:prstGeom prst="rect">
            <a:avLst/>
          </a:prstGeom>
          <a:ln w="0">
            <a:noFill/>
          </a:ln>
        </p:spPr>
      </p:pic>
      <p:pic>
        <p:nvPicPr>
          <p:cNvPr id="118" name="Immagine 7" descr=""/>
          <p:cNvPicPr/>
          <p:nvPr/>
        </p:nvPicPr>
        <p:blipFill>
          <a:blip r:embed="rId3"/>
          <a:stretch/>
        </p:blipFill>
        <p:spPr>
          <a:xfrm>
            <a:off x="8224560" y="549000"/>
            <a:ext cx="1047600" cy="784800"/>
          </a:xfrm>
          <a:prstGeom prst="rect">
            <a:avLst/>
          </a:prstGeom>
          <a:ln w="0">
            <a:noFill/>
          </a:ln>
        </p:spPr>
      </p:pic>
      <p:pic>
        <p:nvPicPr>
          <p:cNvPr id="119" name="Immagine 11" descr=""/>
          <p:cNvPicPr/>
          <p:nvPr/>
        </p:nvPicPr>
        <p:blipFill>
          <a:blip r:embed="rId4"/>
          <a:stretch/>
        </p:blipFill>
        <p:spPr>
          <a:xfrm>
            <a:off x="9667080" y="236160"/>
            <a:ext cx="705600" cy="467640"/>
          </a:xfrm>
          <a:prstGeom prst="rect">
            <a:avLst/>
          </a:prstGeom>
          <a:ln w="0">
            <a:noFill/>
          </a:ln>
        </p:spPr>
      </p:pic>
      <p:pic>
        <p:nvPicPr>
          <p:cNvPr id="120" name="Immagine 13" descr=""/>
          <p:cNvPicPr/>
          <p:nvPr/>
        </p:nvPicPr>
        <p:blipFill>
          <a:blip r:embed="rId5"/>
          <a:stretch/>
        </p:blipFill>
        <p:spPr>
          <a:xfrm>
            <a:off x="10641240" y="1573920"/>
            <a:ext cx="705600" cy="467640"/>
          </a:xfrm>
          <a:prstGeom prst="rect">
            <a:avLst/>
          </a:prstGeom>
          <a:ln w="0">
            <a:noFill/>
          </a:ln>
        </p:spPr>
      </p:pic>
      <p:pic>
        <p:nvPicPr>
          <p:cNvPr id="121" name="Immagine 17" descr=""/>
          <p:cNvPicPr/>
          <p:nvPr/>
        </p:nvPicPr>
        <p:blipFill>
          <a:blip r:embed="rId6"/>
          <a:stretch/>
        </p:blipFill>
        <p:spPr>
          <a:xfrm>
            <a:off x="10456920" y="2721960"/>
            <a:ext cx="1410840" cy="703440"/>
          </a:xfrm>
          <a:prstGeom prst="rect">
            <a:avLst/>
          </a:prstGeom>
          <a:ln w="0">
            <a:noFill/>
          </a:ln>
        </p:spPr>
      </p:pic>
      <p:pic>
        <p:nvPicPr>
          <p:cNvPr id="122" name="Immagine 21" descr=""/>
          <p:cNvPicPr/>
          <p:nvPr/>
        </p:nvPicPr>
        <p:blipFill>
          <a:blip r:embed="rId7"/>
          <a:stretch/>
        </p:blipFill>
        <p:spPr>
          <a:xfrm>
            <a:off x="8750160" y="1796760"/>
            <a:ext cx="1152000" cy="1152000"/>
          </a:xfrm>
          <a:prstGeom prst="rect">
            <a:avLst/>
          </a:prstGeom>
          <a:ln w="0">
            <a:noFill/>
          </a:ln>
        </p:spPr>
      </p:pic>
      <p:pic>
        <p:nvPicPr>
          <p:cNvPr id="123" name="Immagine 22" descr=""/>
          <p:cNvPicPr/>
          <p:nvPr/>
        </p:nvPicPr>
        <p:blipFill>
          <a:blip r:embed="rId8"/>
          <a:stretch/>
        </p:blipFill>
        <p:spPr>
          <a:xfrm>
            <a:off x="5761080" y="1019160"/>
            <a:ext cx="1152000" cy="1152000"/>
          </a:xfrm>
          <a:prstGeom prst="rect">
            <a:avLst/>
          </a:prstGeom>
          <a:ln w="0">
            <a:noFill/>
          </a:ln>
        </p:spPr>
      </p:pic>
      <p:pic>
        <p:nvPicPr>
          <p:cNvPr id="124" name="Immagine 23" descr=""/>
          <p:cNvPicPr/>
          <p:nvPr/>
        </p:nvPicPr>
        <p:blipFill>
          <a:blip r:embed="rId9"/>
          <a:stretch/>
        </p:blipFill>
        <p:spPr>
          <a:xfrm>
            <a:off x="1863720" y="42541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2"/>
          <p:cNvSpPr/>
          <p:nvPr/>
        </p:nvSpPr>
        <p:spPr>
          <a:xfrm flipH="1" flipV="1">
            <a:off x="9901440" y="2246760"/>
            <a:ext cx="107136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26" name="CustomShape 3"/>
          <p:cNvSpPr/>
          <p:nvPr/>
        </p:nvSpPr>
        <p:spPr>
          <a:xfrm>
            <a:off x="8855640" y="1312200"/>
            <a:ext cx="219240" cy="42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27" name="CustomShape 4"/>
          <p:cNvSpPr/>
          <p:nvPr/>
        </p:nvSpPr>
        <p:spPr>
          <a:xfrm flipH="1">
            <a:off x="9533520" y="707400"/>
            <a:ext cx="480240" cy="102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28" name="CustomShape 5"/>
          <p:cNvSpPr/>
          <p:nvPr/>
        </p:nvSpPr>
        <p:spPr>
          <a:xfrm flipH="1">
            <a:off x="9718920" y="1927440"/>
            <a:ext cx="82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29" name="CustomShape 6"/>
          <p:cNvSpPr/>
          <p:nvPr/>
        </p:nvSpPr>
        <p:spPr>
          <a:xfrm flipH="1" flipV="1">
            <a:off x="9698040" y="2580840"/>
            <a:ext cx="670680" cy="25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0" name="CustomShape 7"/>
          <p:cNvSpPr/>
          <p:nvPr/>
        </p:nvSpPr>
        <p:spPr>
          <a:xfrm rot="21450000">
            <a:off x="7250400" y="268200"/>
            <a:ext cx="227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Msg(«CityA to CityB»)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1" name="CustomShape 8"/>
          <p:cNvSpPr/>
          <p:nvPr/>
        </p:nvSpPr>
        <p:spPr>
          <a:xfrm>
            <a:off x="9722520" y="927720"/>
            <a:ext cx="1838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Msg(«StreetA to StreetB»)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2" name="CustomShape 9"/>
          <p:cNvSpPr/>
          <p:nvPr/>
        </p:nvSpPr>
        <p:spPr>
          <a:xfrm flipH="1" flipV="1">
            <a:off x="1837440" y="2743920"/>
            <a:ext cx="386280" cy="135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0"/>
          <p:cNvSpPr/>
          <p:nvPr/>
        </p:nvSpPr>
        <p:spPr>
          <a:xfrm>
            <a:off x="2116800" y="2747160"/>
            <a:ext cx="400680" cy="142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1"/>
          <p:cNvSpPr/>
          <p:nvPr/>
        </p:nvSpPr>
        <p:spPr>
          <a:xfrm flipV="1">
            <a:off x="2426400" y="1360080"/>
            <a:ext cx="33310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2"/>
          <p:cNvSpPr/>
          <p:nvPr/>
        </p:nvSpPr>
        <p:spPr>
          <a:xfrm flipH="1">
            <a:off x="2259360" y="1774440"/>
            <a:ext cx="3534480" cy="66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3"/>
          <p:cNvSpPr/>
          <p:nvPr/>
        </p:nvSpPr>
        <p:spPr>
          <a:xfrm flipV="1">
            <a:off x="3001320" y="2340720"/>
            <a:ext cx="3017880" cy="197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4"/>
          <p:cNvSpPr/>
          <p:nvPr/>
        </p:nvSpPr>
        <p:spPr>
          <a:xfrm flipH="1">
            <a:off x="2949120" y="2352240"/>
            <a:ext cx="3351960" cy="254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5"/>
          <p:cNvSpPr/>
          <p:nvPr/>
        </p:nvSpPr>
        <p:spPr>
          <a:xfrm>
            <a:off x="10244520" y="3476160"/>
            <a:ext cx="1838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Msg(«StationA to StationB»)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9" name="CustomShape 16"/>
          <p:cNvSpPr/>
          <p:nvPr/>
        </p:nvSpPr>
        <p:spPr>
          <a:xfrm>
            <a:off x="3001320" y="2664720"/>
            <a:ext cx="1394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Blockchain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40" name="Immagine 29" descr=""/>
          <p:cNvPicPr/>
          <p:nvPr/>
        </p:nvPicPr>
        <p:blipFill>
          <a:blip r:embed="rId10"/>
          <a:stretch/>
        </p:blipFill>
        <p:spPr>
          <a:xfrm>
            <a:off x="9329400" y="4901400"/>
            <a:ext cx="897480" cy="1340640"/>
          </a:xfrm>
          <a:prstGeom prst="rect">
            <a:avLst/>
          </a:prstGeom>
          <a:ln w="0">
            <a:noFill/>
          </a:ln>
        </p:spPr>
      </p:pic>
      <p:pic>
        <p:nvPicPr>
          <p:cNvPr id="141" name="Immagine 21" descr=""/>
          <p:cNvPicPr/>
          <p:nvPr/>
        </p:nvPicPr>
        <p:blipFill>
          <a:blip r:embed="rId11"/>
          <a:stretch/>
        </p:blipFill>
        <p:spPr>
          <a:xfrm>
            <a:off x="1176840" y="1498320"/>
            <a:ext cx="1152000" cy="1152000"/>
          </a:xfrm>
          <a:prstGeom prst="rect">
            <a:avLst/>
          </a:prstGeom>
          <a:ln w="0">
            <a:noFill/>
          </a:ln>
        </p:spPr>
      </p:pic>
      <p:sp>
        <p:nvSpPr>
          <p:cNvPr id="142" name="CustomShape 17"/>
          <p:cNvSpPr/>
          <p:nvPr/>
        </p:nvSpPr>
        <p:spPr>
          <a:xfrm flipH="1" flipV="1">
            <a:off x="6769440" y="1761120"/>
            <a:ext cx="1972800" cy="30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c55a1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8"/>
          <p:cNvSpPr/>
          <p:nvPr/>
        </p:nvSpPr>
        <p:spPr>
          <a:xfrm>
            <a:off x="9537840" y="3060360"/>
            <a:ext cx="125640" cy="171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c55a1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9"/>
          <p:cNvSpPr/>
          <p:nvPr/>
        </p:nvSpPr>
        <p:spPr>
          <a:xfrm>
            <a:off x="7525800" y="2470680"/>
            <a:ext cx="1394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Server Proxy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5" name="CustomShape 20"/>
          <p:cNvSpPr/>
          <p:nvPr/>
        </p:nvSpPr>
        <p:spPr>
          <a:xfrm>
            <a:off x="7469640" y="5361840"/>
            <a:ext cx="183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SQL Database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6" name="CustomShape 2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7" name="CustomShape 29"/>
          <p:cNvSpPr/>
          <p:nvPr/>
        </p:nvSpPr>
        <p:spPr>
          <a:xfrm>
            <a:off x="1239120" y="149760"/>
            <a:ext cx="46015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Schema Sistema</a:t>
            </a:r>
            <a:endParaRPr b="0" lang="it-IT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36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212120" y="203400"/>
            <a:ext cx="40024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Attori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764720" y="1354320"/>
            <a:ext cx="4871880" cy="350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nella Blockchain</a:t>
            </a:r>
            <a:endParaRPr b="0" lang="it-IT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Enti</a:t>
            </a:r>
            <a:endParaRPr b="0" lang="it-IT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Owner/ Ente centrale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nell’App</a:t>
            </a:r>
            <a:endParaRPr b="0" lang="it-IT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it-IT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Admin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8646840" y="4030200"/>
            <a:ext cx="2973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Username: Account2Ente1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Password: ****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>
            <a:off x="8545320" y="1551240"/>
            <a:ext cx="3404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indirizzo: 0x67…(*40)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Chiave privata: 0x34…(*64)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54" name="Immagine 2" descr=""/>
          <p:cNvPicPr/>
          <p:nvPr/>
        </p:nvPicPr>
        <p:blipFill>
          <a:blip r:embed="rId2"/>
          <a:stretch/>
        </p:blipFill>
        <p:spPr>
          <a:xfrm>
            <a:off x="5689080" y="1354320"/>
            <a:ext cx="2854800" cy="1134360"/>
          </a:xfrm>
          <a:prstGeom prst="rect">
            <a:avLst/>
          </a:prstGeom>
          <a:ln w="0">
            <a:noFill/>
          </a:ln>
        </p:spPr>
      </p:pic>
      <p:pic>
        <p:nvPicPr>
          <p:cNvPr id="155" name="Immagine 11" descr=""/>
          <p:cNvPicPr/>
          <p:nvPr/>
        </p:nvPicPr>
        <p:blipFill>
          <a:blip r:embed="rId3"/>
          <a:stretch/>
        </p:blipFill>
        <p:spPr>
          <a:xfrm>
            <a:off x="4542840" y="3771000"/>
            <a:ext cx="4102560" cy="113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36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212120" y="203400"/>
            <a:ext cx="40024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Attori nell'app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2316600" y="1650240"/>
            <a:ext cx="12020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  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8649000" y="1466280"/>
            <a:ext cx="3251520" cy="20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Inserimento dei dati in tempo reale:</a:t>
            </a:r>
            <a:endParaRPr b="0" lang="it-IT" sz="24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ID veicolo</a:t>
            </a:r>
            <a:endParaRPr b="0" lang="it-IT" sz="20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Posizione iniziale</a:t>
            </a:r>
            <a:endParaRPr b="0" lang="it-IT" sz="20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DejaVu Sans"/>
              </a:rPr>
              <a:t>Possibili fermate</a:t>
            </a:r>
            <a:endParaRPr b="0" lang="it-IT" sz="2000" spc="-1" strike="noStrike"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  <a:ea typeface="Arial"/>
              </a:rPr>
              <a:t>Posizione finale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61" name="Immagine 6" descr=""/>
          <p:cNvPicPr/>
          <p:nvPr/>
        </p:nvPicPr>
        <p:blipFill>
          <a:blip r:embed="rId2"/>
          <a:srcRect l="13448" t="37660" r="13448" b="6490"/>
          <a:stretch/>
        </p:blipFill>
        <p:spPr>
          <a:xfrm>
            <a:off x="1059120" y="3677760"/>
            <a:ext cx="4705560" cy="2059200"/>
          </a:xfrm>
          <a:prstGeom prst="rect">
            <a:avLst/>
          </a:prstGeom>
          <a:ln w="0">
            <a:noFill/>
          </a:ln>
        </p:spPr>
      </p:pic>
      <p:pic>
        <p:nvPicPr>
          <p:cNvPr id="162" name="Immagine 10" descr=""/>
          <p:cNvPicPr/>
          <p:nvPr/>
        </p:nvPicPr>
        <p:blipFill>
          <a:blip r:embed="rId3"/>
          <a:stretch/>
        </p:blipFill>
        <p:spPr>
          <a:xfrm>
            <a:off x="6705720" y="3677760"/>
            <a:ext cx="4425840" cy="3008160"/>
          </a:xfrm>
          <a:prstGeom prst="rect">
            <a:avLst/>
          </a:prstGeom>
          <a:ln w="0">
            <a:noFill/>
          </a:ln>
        </p:spPr>
      </p:pic>
      <p:pic>
        <p:nvPicPr>
          <p:cNvPr id="163" name="Immagine 15" descr="Immagine che contiene testo, pianta&#10;&#10;Descrizione generata automaticamente"/>
          <p:cNvPicPr/>
          <p:nvPr/>
        </p:nvPicPr>
        <p:blipFill>
          <a:blip r:embed="rId4"/>
          <a:stretch/>
        </p:blipFill>
        <p:spPr>
          <a:xfrm>
            <a:off x="3393000" y="1468080"/>
            <a:ext cx="5124240" cy="97416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8850600" y="460800"/>
            <a:ext cx="19378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Compiti:</a:t>
            </a:r>
            <a:endParaRPr b="0" lang="it-I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36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212120" y="203400"/>
            <a:ext cx="40024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Attori nell'app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2163600" y="1674720"/>
            <a:ext cx="1342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Admin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850600" y="460800"/>
            <a:ext cx="19378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Compiti: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7979400" y="1464480"/>
            <a:ext cx="39258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44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Possedere e utilizzare la private Key ddel wallet </a:t>
            </a:r>
            <a:endParaRPr b="0" lang="it-IT" sz="2400" spc="-1" strike="noStrike">
              <a:latin typeface="Arial"/>
            </a:endParaRPr>
          </a:p>
          <a:p>
            <a:pPr marL="34344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Interrogare il sistema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71" name="Immagine 7" descr=""/>
          <p:cNvPicPr/>
          <p:nvPr/>
        </p:nvPicPr>
        <p:blipFill>
          <a:blip r:embed="rId2"/>
          <a:srcRect l="8624" t="23032" r="7349" b="4101"/>
          <a:stretch/>
        </p:blipFill>
        <p:spPr>
          <a:xfrm>
            <a:off x="7581960" y="3145680"/>
            <a:ext cx="4323240" cy="2116440"/>
          </a:xfrm>
          <a:prstGeom prst="rect">
            <a:avLst/>
          </a:prstGeom>
          <a:ln w="0">
            <a:noFill/>
          </a:ln>
        </p:spPr>
      </p:pic>
      <p:pic>
        <p:nvPicPr>
          <p:cNvPr id="172" name="Immagine 8" descr=""/>
          <p:cNvPicPr/>
          <p:nvPr/>
        </p:nvPicPr>
        <p:blipFill>
          <a:blip r:embed="rId3"/>
          <a:srcRect l="-637" t="0" r="321" b="-611"/>
          <a:stretch/>
        </p:blipFill>
        <p:spPr>
          <a:xfrm>
            <a:off x="1970280" y="2857320"/>
            <a:ext cx="5343840" cy="2782800"/>
          </a:xfrm>
          <a:prstGeom prst="rect">
            <a:avLst/>
          </a:prstGeom>
          <a:ln w="0">
            <a:noFill/>
          </a:ln>
        </p:spPr>
      </p:pic>
      <p:pic>
        <p:nvPicPr>
          <p:cNvPr id="173" name="Immagine 15" descr="Immagine che contiene testo, pianta&#10;&#10;Descrizione generata automaticamente"/>
          <p:cNvPicPr/>
          <p:nvPr/>
        </p:nvPicPr>
        <p:blipFill>
          <a:blip r:embed="rId4"/>
          <a:stretch/>
        </p:blipFill>
        <p:spPr>
          <a:xfrm>
            <a:off x="3354120" y="1501560"/>
            <a:ext cx="4323240" cy="97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7360" y="2374200"/>
            <a:ext cx="6854400" cy="2113200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0" y="6492240"/>
            <a:ext cx="45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212120" y="203400"/>
            <a:ext cx="56491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Attori nella Blockchain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2186640" y="2042640"/>
            <a:ext cx="12020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Enti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2116440" y="4022280"/>
            <a:ext cx="1342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Owner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8132400" y="460800"/>
            <a:ext cx="19378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20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Compiti: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6968880" y="3846960"/>
            <a:ext cx="392580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44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Gestisce i permessi di utilizzo dei contratti</a:t>
            </a:r>
            <a:endParaRPr b="0" lang="it-IT" sz="2400" spc="-1" strike="noStrike">
              <a:latin typeface="Arial"/>
            </a:endParaRPr>
          </a:p>
          <a:p>
            <a:pPr marL="34344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Gestisce i nodi della blockchain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81" name="Immagine 15" descr="Immagine che contiene testo, pianta&#10;&#10;Descrizione generata automaticamente"/>
          <p:cNvPicPr/>
          <p:nvPr/>
        </p:nvPicPr>
        <p:blipFill>
          <a:blip r:embed="rId2"/>
          <a:stretch/>
        </p:blipFill>
        <p:spPr>
          <a:xfrm>
            <a:off x="3249000" y="1980000"/>
            <a:ext cx="3410280" cy="840960"/>
          </a:xfrm>
          <a:prstGeom prst="rect">
            <a:avLst/>
          </a:prstGeom>
          <a:ln w="0">
            <a:noFill/>
          </a:ln>
        </p:spPr>
      </p:pic>
      <p:pic>
        <p:nvPicPr>
          <p:cNvPr id="182" name="Immagine 15" descr="Immagine che contiene testo, pianta&#10;&#10;Descrizione generata automaticamente"/>
          <p:cNvPicPr/>
          <p:nvPr/>
        </p:nvPicPr>
        <p:blipFill>
          <a:blip r:embed="rId3"/>
          <a:stretch/>
        </p:blipFill>
        <p:spPr>
          <a:xfrm>
            <a:off x="3420000" y="3928320"/>
            <a:ext cx="3419280" cy="89460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22"/>
          <p:cNvSpPr/>
          <p:nvPr/>
        </p:nvSpPr>
        <p:spPr>
          <a:xfrm>
            <a:off x="6840000" y="1687320"/>
            <a:ext cx="39258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Effettuano transazioni per il salvataggio di informazioni nella blockchain</a:t>
            </a: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Application>LibreOffice/7.2.2.2$Windows_X86_64 LibreOffice_project/02b2acce88a210515b4a5bb2e46cbfb63fe97d56</Application>
  <AppVersion>15.0000</AppVersion>
  <Words>797</Words>
  <Paragraphs>245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2021-11-17T08:09:42Z</dcterms:created>
  <dc:creator>Giorgio</dc:creator>
  <dc:description/>
  <dc:language>it-IT</dc:language>
  <cp:lastModifiedBy/>
  <dcterms:modified xsi:type="dcterms:W3CDTF">2021-11-24T16:18:28Z</dcterms:modified>
  <cp:revision>160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i4>5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22</vt:i4>
  </property>
</Properties>
</file>